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7" r:id="rId2"/>
    <p:sldId id="445" r:id="rId3"/>
    <p:sldId id="401" r:id="rId4"/>
    <p:sldId id="443" r:id="rId5"/>
    <p:sldId id="444" r:id="rId6"/>
    <p:sldId id="441" r:id="rId7"/>
    <p:sldId id="385" r:id="rId8"/>
    <p:sldId id="431" r:id="rId9"/>
    <p:sldId id="438" r:id="rId10"/>
    <p:sldId id="442" r:id="rId11"/>
    <p:sldId id="384" r:id="rId12"/>
  </p:sldIdLst>
  <p:sldSz cx="12192000" cy="6858000"/>
  <p:notesSz cx="6858000" cy="9144000"/>
  <p:embeddedFontLst>
    <p:embeddedFont>
      <p:font typeface="맑은 고딕" panose="020B0503020000020004" pitchFamily="34" charset="-127"/>
      <p:regular r:id="rId15"/>
      <p:bold r:id="rId16"/>
    </p:embeddedFont>
    <p:embeddedFont>
      <p:font typeface="Bebas Neue" panose="020B0606020202050201" pitchFamily="34" charset="0"/>
      <p:regular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MO" initials="M" lastIdx="3" clrIdx="0">
    <p:extLst>
      <p:ext uri="{19B8F6BF-5375-455C-9EA6-DF929625EA0E}">
        <p15:presenceInfo xmlns:p15="http://schemas.microsoft.com/office/powerpoint/2012/main" userId="MOM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965"/>
    <a:srgbClr val="F5F5F5"/>
    <a:srgbClr val="40CEE9"/>
    <a:srgbClr val="EE5A4E"/>
    <a:srgbClr val="FB9A50"/>
    <a:srgbClr val="FCFCFC"/>
    <a:srgbClr val="F8BCC7"/>
    <a:srgbClr val="FFDF61"/>
    <a:srgbClr val="F1CA31"/>
    <a:srgbClr val="FFF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7" autoAdjust="0"/>
    <p:restoredTop sz="94692"/>
  </p:normalViewPr>
  <p:slideViewPr>
    <p:cSldViewPr snapToGrid="0">
      <p:cViewPr varScale="1">
        <p:scale>
          <a:sx n="85" d="100"/>
          <a:sy n="85" d="100"/>
        </p:scale>
        <p:origin x="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2023-04-14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43097C4F-2691-4980-B8B3-926E5A9C1A7B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1809487" y="956504"/>
            <a:ext cx="108000" cy="1140059"/>
          </a:xfrm>
          <a:prstGeom prst="roundRect">
            <a:avLst>
              <a:gd name="adj" fmla="val 50000"/>
            </a:avLst>
          </a:prstGeom>
          <a:solidFill>
            <a:srgbClr val="FB9A50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84F732E-83CD-42F3-81EF-1E1D02EBAF6F}"/>
              </a:ext>
            </a:extLst>
          </p:cNvPr>
          <p:cNvSpPr/>
          <p:nvPr userDrawn="1"/>
        </p:nvSpPr>
        <p:spPr>
          <a:xfrm>
            <a:off x="1255473" y="3174034"/>
            <a:ext cx="1041400" cy="2082800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EBD0CFE-3DEB-41A6-96CF-5DFFBFB68887}"/>
              </a:ext>
            </a:extLst>
          </p:cNvPr>
          <p:cNvSpPr/>
          <p:nvPr userDrawn="1"/>
        </p:nvSpPr>
        <p:spPr>
          <a:xfrm>
            <a:off x="10376612" y="5530838"/>
            <a:ext cx="127000" cy="1332000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70C5F705-5BF9-4BF3-BD8C-847E9D2A06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80394" y="4444461"/>
            <a:ext cx="54000" cy="1086377"/>
            <a:chOff x="6515161" y="2591286"/>
            <a:chExt cx="90000" cy="1810626"/>
          </a:xfrm>
          <a:solidFill>
            <a:srgbClr val="EE5A4E"/>
          </a:solidFill>
        </p:grpSpPr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7D2A5126-AF81-48E4-BC26-C9877875049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2591286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ACF459B8-9565-4E21-8D29-BAE3A1B7F2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021443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584D8142-1B61-4DD0-81DC-FDF687F413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451600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DCA8F9E4-7B96-443C-9F30-5766EBB61E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881757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EE878635-D451-4D27-9D8A-6D2FF8F1E20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4311912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62" name="원형: 비어 있음 61">
            <a:extLst>
              <a:ext uri="{FF2B5EF4-FFF2-40B4-BE49-F238E27FC236}">
                <a16:creationId xmlns:a16="http://schemas.microsoft.com/office/drawing/2014/main" id="{B05E7BFD-3123-49EF-AAB9-BCA65B79C3C5}"/>
              </a:ext>
            </a:extLst>
          </p:cNvPr>
          <p:cNvSpPr/>
          <p:nvPr userDrawn="1"/>
        </p:nvSpPr>
        <p:spPr>
          <a:xfrm>
            <a:off x="11034394" y="664364"/>
            <a:ext cx="420914" cy="420914"/>
          </a:xfrm>
          <a:prstGeom prst="donut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7">
            <a:extLst>
              <a:ext uri="{FF2B5EF4-FFF2-40B4-BE49-F238E27FC236}">
                <a16:creationId xmlns:a16="http://schemas.microsoft.com/office/drawing/2014/main" id="{697E69D3-29B7-4C80-9CB1-D89586DF0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08863" y="1223799"/>
            <a:ext cx="3668682" cy="4543425"/>
          </a:xfrm>
          <a:prstGeom prst="roundRect">
            <a:avLst>
              <a:gd name="adj" fmla="val 140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0631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7">
            <a:extLst>
              <a:ext uri="{FF2B5EF4-FFF2-40B4-BE49-F238E27FC236}">
                <a16:creationId xmlns:a16="http://schemas.microsoft.com/office/drawing/2014/main" id="{68E810DA-01B4-4FF8-A669-384215A9BE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7611" y="1161067"/>
            <a:ext cx="6290413" cy="3657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96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AA798-D794-425E-BA64-2DD060502271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F138ECBD-3F24-46A5-8459-76BEADEA9738}"/>
              </a:ext>
            </a:extLst>
          </p:cNvPr>
          <p:cNvSpPr/>
          <p:nvPr userDrawn="1"/>
        </p:nvSpPr>
        <p:spPr>
          <a:xfrm flipH="1">
            <a:off x="7268043" y="3008246"/>
            <a:ext cx="882512" cy="1765024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87275692-4F4B-4263-AA28-F55BDF334A62}"/>
              </a:ext>
            </a:extLst>
          </p:cNvPr>
          <p:cNvSpPr/>
          <p:nvPr userDrawn="1"/>
        </p:nvSpPr>
        <p:spPr>
          <a:xfrm>
            <a:off x="4041447" y="1663976"/>
            <a:ext cx="882512" cy="1765024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3EC79D91-699F-4166-89F5-6C9141A2CE82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1193132" y="4858876"/>
            <a:ext cx="108000" cy="1140059"/>
          </a:xfrm>
          <a:prstGeom prst="roundRect">
            <a:avLst>
              <a:gd name="adj" fmla="val 50000"/>
            </a:avLst>
          </a:prstGeom>
          <a:solidFill>
            <a:srgbClr val="FB9A50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4D373CD-A487-4CD8-BEB5-092565BB7A20}"/>
              </a:ext>
            </a:extLst>
          </p:cNvPr>
          <p:cNvSpPr/>
          <p:nvPr userDrawn="1"/>
        </p:nvSpPr>
        <p:spPr>
          <a:xfrm>
            <a:off x="11034394" y="5530838"/>
            <a:ext cx="127000" cy="1332000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9EAF26B-4777-41E5-8756-AB152D82C5D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638176" y="4444461"/>
            <a:ext cx="54000" cy="1086377"/>
            <a:chOff x="6515161" y="2591286"/>
            <a:chExt cx="90000" cy="1810626"/>
          </a:xfrm>
          <a:solidFill>
            <a:srgbClr val="EE5A4E"/>
          </a:solidFill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93D0C47B-55D1-4420-ADBA-441FF4B0A80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2591286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903B94AF-786A-414A-A7BA-D23572EE83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021443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82660F10-663B-4AA7-BF52-48AA66E14ED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451600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AB40F27E-1D92-4663-8721-EC737EE6C5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881757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8312B894-BB97-4BD6-98AB-35AA23C1FB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4311912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29" name="원형: 비어 있음 28">
            <a:extLst>
              <a:ext uri="{FF2B5EF4-FFF2-40B4-BE49-F238E27FC236}">
                <a16:creationId xmlns:a16="http://schemas.microsoft.com/office/drawing/2014/main" id="{6792DFD4-8E76-4B70-8FF9-5BCA5B3EA172}"/>
              </a:ext>
            </a:extLst>
          </p:cNvPr>
          <p:cNvSpPr/>
          <p:nvPr userDrawn="1"/>
        </p:nvSpPr>
        <p:spPr>
          <a:xfrm>
            <a:off x="11034394" y="664364"/>
            <a:ext cx="420914" cy="420914"/>
          </a:xfrm>
          <a:prstGeom prst="donut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179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그림 개체 틀 4">
            <a:extLst>
              <a:ext uri="{FF2B5EF4-FFF2-40B4-BE49-F238E27FC236}">
                <a16:creationId xmlns:a16="http://schemas.microsoft.com/office/drawing/2014/main" id="{35AB1F9A-7353-4B0C-9D88-BA74C004D4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0570" y="856311"/>
            <a:ext cx="3476224" cy="514537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8525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146C40BD-2C65-4133-BD2A-C75DF1135499}"/>
              </a:ext>
            </a:extLst>
          </p:cNvPr>
          <p:cNvSpPr/>
          <p:nvPr userDrawn="1"/>
        </p:nvSpPr>
        <p:spPr>
          <a:xfrm rot="18900000">
            <a:off x="685709" y="3092438"/>
            <a:ext cx="127000" cy="1332000"/>
          </a:xfrm>
          <a:prstGeom prst="rect">
            <a:avLst/>
          </a:prstGeom>
          <a:solidFill>
            <a:srgbClr val="F8BCC7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49ED4135-FBB1-42C2-AE6A-E5CDEC5BE7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26" y="1433286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7CCF257B-2AB1-47F2-966A-74A9B988D58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2800" y="1433286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A9641E81-8D7C-42BD-B780-31FDA98F17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10" y="1433286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2012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12">
            <a:extLst>
              <a:ext uri="{FF2B5EF4-FFF2-40B4-BE49-F238E27FC236}">
                <a16:creationId xmlns:a16="http://schemas.microsoft.com/office/drawing/2014/main" id="{5034022F-4A71-4615-9452-5614BEA0606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93808" y="2148416"/>
            <a:ext cx="1947086" cy="19470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9427F937-2ACB-4636-8C07-9081C19E941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51106" y="2148416"/>
            <a:ext cx="1947086" cy="19470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id="{5C0444C2-B5E5-4917-95B8-DFCEB51ED98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98674" y="2148416"/>
            <a:ext cx="1947086" cy="19470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id="{F7FC5E50-DC68-4C7D-B493-F3E4D0844AD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46241" y="2148416"/>
            <a:ext cx="1947086" cy="194708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4465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A452F6DF-3D2C-43E4-91D9-7D8F9A3A8492}"/>
              </a:ext>
            </a:extLst>
          </p:cNvPr>
          <p:cNvSpPr>
            <a:spLocks/>
          </p:cNvSpPr>
          <p:nvPr userDrawn="1"/>
        </p:nvSpPr>
        <p:spPr>
          <a:xfrm rot="18900000" flipH="1">
            <a:off x="628692" y="430364"/>
            <a:ext cx="108000" cy="468000"/>
          </a:xfrm>
          <a:prstGeom prst="roundRect">
            <a:avLst>
              <a:gd name="adj" fmla="val 50000"/>
            </a:avLst>
          </a:prstGeom>
          <a:solidFill>
            <a:srgbClr val="FB9A50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ABAAE25C-5EB1-4E3C-8380-AF188CD4D78D}"/>
              </a:ext>
            </a:extLst>
          </p:cNvPr>
          <p:cNvSpPr/>
          <p:nvPr userDrawn="1"/>
        </p:nvSpPr>
        <p:spPr>
          <a:xfrm>
            <a:off x="11923473" y="6026161"/>
            <a:ext cx="268527" cy="537054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44DA888-0606-46FD-9781-100C2E8B02B7}"/>
              </a:ext>
            </a:extLst>
          </p:cNvPr>
          <p:cNvSpPr/>
          <p:nvPr userDrawn="1"/>
        </p:nvSpPr>
        <p:spPr>
          <a:xfrm flipH="1">
            <a:off x="10867958" y="6751562"/>
            <a:ext cx="1174700" cy="106438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2D986C4-567D-4B25-856D-29939BD96C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1594" y="5530838"/>
            <a:ext cx="54000" cy="1086377"/>
            <a:chOff x="6515161" y="2591286"/>
            <a:chExt cx="90000" cy="1810626"/>
          </a:xfrm>
          <a:solidFill>
            <a:srgbClr val="FBD965"/>
          </a:solidFill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101103AB-8EAE-4D22-9C51-B72C85F2CF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2591286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A878A981-6BA9-4930-968A-C0C5B0D583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021443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D66FC438-1943-4C54-A0FA-4B7C4A22D37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451600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DA1F3F9-99C5-4E6B-9855-D43AB6E8EE2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881757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3FC643E7-FA66-4983-9327-07E31F61B9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4311912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14" name="원형: 비어 있음 13">
            <a:extLst>
              <a:ext uri="{FF2B5EF4-FFF2-40B4-BE49-F238E27FC236}">
                <a16:creationId xmlns:a16="http://schemas.microsoft.com/office/drawing/2014/main" id="{145E3D22-4ABF-4C93-A3CF-15E8D0CB9E70}"/>
              </a:ext>
            </a:extLst>
          </p:cNvPr>
          <p:cNvSpPr/>
          <p:nvPr userDrawn="1"/>
        </p:nvSpPr>
        <p:spPr>
          <a:xfrm>
            <a:off x="11034394" y="664364"/>
            <a:ext cx="420914" cy="420914"/>
          </a:xfrm>
          <a:prstGeom prst="donut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859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8684BA73-F4FE-4A52-940A-13251CD0BF23}"/>
              </a:ext>
            </a:extLst>
          </p:cNvPr>
          <p:cNvSpPr/>
          <p:nvPr userDrawn="1"/>
        </p:nvSpPr>
        <p:spPr>
          <a:xfrm>
            <a:off x="1838263" y="1230649"/>
            <a:ext cx="392328" cy="784655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D7DD7918-F3E3-48FA-9CC8-EFE4074C92D2}"/>
              </a:ext>
            </a:extLst>
          </p:cNvPr>
          <p:cNvGrpSpPr/>
          <p:nvPr userDrawn="1"/>
        </p:nvGrpSpPr>
        <p:grpSpPr>
          <a:xfrm>
            <a:off x="10768689" y="6001689"/>
            <a:ext cx="750165" cy="420914"/>
            <a:chOff x="6096000" y="1219200"/>
            <a:chExt cx="928006" cy="520700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3C180FA8-A6F0-4D89-9677-80C54796B0D2}"/>
                </a:ext>
              </a:extLst>
            </p:cNvPr>
            <p:cNvSpPr/>
            <p:nvPr userDrawn="1"/>
          </p:nvSpPr>
          <p:spPr>
            <a:xfrm>
              <a:off x="6503306" y="1219200"/>
              <a:ext cx="520700" cy="520700"/>
            </a:xfrm>
            <a:prstGeom prst="ellipse">
              <a:avLst/>
            </a:prstGeom>
            <a:solidFill>
              <a:srgbClr val="EE5A4E"/>
            </a:solidFill>
            <a:ln w="34925" cap="flat">
              <a:solidFill>
                <a:srgbClr val="EE5A4E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A8C2B2DB-E9E0-44BE-BE2C-A9F65F64C971}"/>
                </a:ext>
              </a:extLst>
            </p:cNvPr>
            <p:cNvSpPr/>
            <p:nvPr userDrawn="1"/>
          </p:nvSpPr>
          <p:spPr>
            <a:xfrm>
              <a:off x="6096000" y="1219200"/>
              <a:ext cx="520700" cy="520700"/>
            </a:xfrm>
            <a:prstGeom prst="ellipse">
              <a:avLst/>
            </a:prstGeom>
            <a:noFill/>
            <a:ln w="34925" cap="flat">
              <a:solidFill>
                <a:srgbClr val="40CEE9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F86AC3-9A73-4E79-A3FB-5F9F9C363838}"/>
              </a:ext>
            </a:extLst>
          </p:cNvPr>
          <p:cNvSpPr/>
          <p:nvPr userDrawn="1"/>
        </p:nvSpPr>
        <p:spPr>
          <a:xfrm rot="5400000">
            <a:off x="10159111" y="1037431"/>
            <a:ext cx="308070" cy="1332000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9582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1191D03F-ADC6-424B-ABB6-1F7B4543E120}"/>
              </a:ext>
            </a:extLst>
          </p:cNvPr>
          <p:cNvSpPr/>
          <p:nvPr userDrawn="1"/>
        </p:nvSpPr>
        <p:spPr>
          <a:xfrm>
            <a:off x="339709" y="5609361"/>
            <a:ext cx="392328" cy="784655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77E1A2D-EBFF-4880-BCE0-5C9938F5B890}"/>
              </a:ext>
            </a:extLst>
          </p:cNvPr>
          <p:cNvGrpSpPr/>
          <p:nvPr userDrawn="1"/>
        </p:nvGrpSpPr>
        <p:grpSpPr>
          <a:xfrm>
            <a:off x="10768689" y="6001689"/>
            <a:ext cx="750165" cy="420914"/>
            <a:chOff x="6096000" y="1219200"/>
            <a:chExt cx="928006" cy="520700"/>
          </a:xfrm>
        </p:grpSpPr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111563C9-D7DB-49A0-B8E0-00FDDE9DF948}"/>
                </a:ext>
              </a:extLst>
            </p:cNvPr>
            <p:cNvSpPr/>
            <p:nvPr userDrawn="1"/>
          </p:nvSpPr>
          <p:spPr>
            <a:xfrm>
              <a:off x="6503306" y="1219200"/>
              <a:ext cx="520700" cy="520700"/>
            </a:xfrm>
            <a:prstGeom prst="ellipse">
              <a:avLst/>
            </a:prstGeom>
            <a:solidFill>
              <a:srgbClr val="EE5A4E"/>
            </a:solidFill>
            <a:ln w="34925" cap="flat">
              <a:solidFill>
                <a:srgbClr val="EE5A4E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08CA2F9F-FEBA-4606-A81B-BFA1523EDA0C}"/>
                </a:ext>
              </a:extLst>
            </p:cNvPr>
            <p:cNvSpPr/>
            <p:nvPr userDrawn="1"/>
          </p:nvSpPr>
          <p:spPr>
            <a:xfrm>
              <a:off x="6096000" y="1219200"/>
              <a:ext cx="520700" cy="520700"/>
            </a:xfrm>
            <a:prstGeom prst="ellipse">
              <a:avLst/>
            </a:prstGeom>
            <a:noFill/>
            <a:ln w="34925" cap="flat">
              <a:solidFill>
                <a:srgbClr val="40CEE9"/>
              </a:solidFill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7DD5CA19-8F3E-461E-BB11-BC6082365AF3}"/>
              </a:ext>
            </a:extLst>
          </p:cNvPr>
          <p:cNvSpPr/>
          <p:nvPr userDrawn="1"/>
        </p:nvSpPr>
        <p:spPr>
          <a:xfrm rot="5400000">
            <a:off x="11251245" y="-287755"/>
            <a:ext cx="114304" cy="1332000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2579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그림 개체 틀 7">
            <a:extLst>
              <a:ext uri="{FF2B5EF4-FFF2-40B4-BE49-F238E27FC236}">
                <a16:creationId xmlns:a16="http://schemas.microsoft.com/office/drawing/2014/main" id="{86CA1F72-0726-42AA-B391-EFFBCCA466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77727" y="1737811"/>
            <a:ext cx="1959655" cy="3896405"/>
          </a:xfrm>
          <a:prstGeom prst="roundRect">
            <a:avLst>
              <a:gd name="adj" fmla="val 42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7">
            <a:extLst>
              <a:ext uri="{FF2B5EF4-FFF2-40B4-BE49-F238E27FC236}">
                <a16:creationId xmlns:a16="http://schemas.microsoft.com/office/drawing/2014/main" id="{9A5D575E-D9ED-4B11-B2DB-AAD67E8289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79780" y="1737811"/>
            <a:ext cx="1959655" cy="3896405"/>
          </a:xfrm>
          <a:prstGeom prst="roundRect">
            <a:avLst>
              <a:gd name="adj" fmla="val 42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133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87" r:id="rId12"/>
    <p:sldLayoutId id="2147483664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402A81-AFED-4E1D-8539-ABAC57D40E00}"/>
              </a:ext>
            </a:extLst>
          </p:cNvPr>
          <p:cNvSpPr txBox="1"/>
          <p:nvPr/>
        </p:nvSpPr>
        <p:spPr>
          <a:xfrm>
            <a:off x="2275973" y="1300565"/>
            <a:ext cx="7640053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Measuring Dioxin and Dioxin-Like Compounds in Soil and Sediments Impacted by Wildfires and Flash Flooding</a:t>
            </a:r>
            <a:endParaRPr lang="ko-KR" altLang="en-US" sz="4000" dirty="0">
              <a:solidFill>
                <a:schemeClr val="tx1"/>
              </a:solidFill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0CA36-002F-4E15-82B7-18D3CFF64BEC}"/>
              </a:ext>
            </a:extLst>
          </p:cNvPr>
          <p:cNvSpPr txBox="1"/>
          <p:nvPr/>
        </p:nvSpPr>
        <p:spPr>
          <a:xfrm>
            <a:off x="2275973" y="3855110"/>
            <a:ext cx="742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latin typeface="Avenir Book" panose="02000503020000020003" pitchFamily="2" charset="0"/>
                <a:cs typeface="Tahoma" panose="020B0604030504040204" pitchFamily="34" charset="0"/>
              </a:rPr>
              <a:t>Camille Tinerella</a:t>
            </a:r>
            <a:r>
              <a:rPr lang="en-US" altLang="ko-KR" sz="2200" b="1" baseline="30000" dirty="0">
                <a:latin typeface="Avenir Book" panose="02000503020000020003" pitchFamily="2" charset="0"/>
                <a:cs typeface="Tahoma" panose="020B0604030504040204" pitchFamily="34" charset="0"/>
              </a:rPr>
              <a:t>1</a:t>
            </a:r>
            <a:r>
              <a:rPr lang="en-US" altLang="ko-KR" sz="2200" dirty="0">
                <a:latin typeface="Avenir Book" panose="02000503020000020003" pitchFamily="2" charset="0"/>
                <a:cs typeface="Tahoma" panose="020B0604030504040204" pitchFamily="34" charset="0"/>
              </a:rPr>
              <a:t>, </a:t>
            </a:r>
            <a:r>
              <a:rPr lang="en-US" sz="2200" b="0" i="0" u="none" strike="noStrike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God’sgift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N. Chukwuonye</a:t>
            </a:r>
            <a:r>
              <a:rPr lang="en-US" sz="2200" b="0" i="0" u="none" strike="noStrike" baseline="300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1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,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altLang="ko-KR" sz="2200" dirty="0">
                <a:latin typeface="Avenir Book" panose="02000503020000020003" pitchFamily="2" charset="0"/>
                <a:cs typeface="Tahoma" panose="020B0604030504040204" pitchFamily="34" charset="0"/>
              </a:rPr>
              <a:t>Dr. Mónica Ramírez-Andreotta</a:t>
            </a:r>
            <a:r>
              <a:rPr lang="en-US" altLang="ko-KR" sz="2200" baseline="30000" dirty="0">
                <a:latin typeface="Avenir Book" panose="02000503020000020003" pitchFamily="2" charset="0"/>
                <a:cs typeface="Tahoma" panose="020B0604030504040204" pitchFamily="34" charset="0"/>
              </a:rPr>
              <a:t>1,2</a:t>
            </a:r>
            <a:endParaRPr lang="ko-KR" altLang="en-US" sz="2200" dirty="0">
              <a:solidFill>
                <a:schemeClr val="tx1"/>
              </a:solidFill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166F9F-0E5C-4DE6-AF81-8E43CB58EA79}"/>
              </a:ext>
            </a:extLst>
          </p:cNvPr>
          <p:cNvSpPr txBox="1"/>
          <p:nvPr/>
        </p:nvSpPr>
        <p:spPr>
          <a:xfrm>
            <a:off x="2275973" y="4624551"/>
            <a:ext cx="708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1400" baseline="30000" dirty="0">
                <a:latin typeface="Avenir Book" panose="02000503020000020003" pitchFamily="2" charset="0"/>
                <a:cs typeface="Tahoma" panose="020B0604030504040204" pitchFamily="34" charset="0"/>
              </a:rPr>
              <a:t>1</a:t>
            </a:r>
            <a:r>
              <a:rPr lang="en-US" altLang="ko-KR" sz="1400" dirty="0">
                <a:latin typeface="Avenir Book" panose="02000503020000020003" pitchFamily="2" charset="0"/>
                <a:cs typeface="Tahoma" panose="020B0604030504040204" pitchFamily="34" charset="0"/>
              </a:rPr>
              <a:t>Department of Environmental Science, College of Agriculture and Life Sciences, University of Arizona, Tucson, AZ, USA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1400" baseline="30000" dirty="0">
                <a:latin typeface="Avenir Book" panose="02000503020000020003" pitchFamily="2" charset="0"/>
                <a:cs typeface="Tahoma" panose="020B0604030504040204" pitchFamily="34" charset="0"/>
              </a:rPr>
              <a:t>2</a:t>
            </a:r>
            <a:r>
              <a:rPr lang="en-US" altLang="ko-KR" sz="1400" dirty="0">
                <a:latin typeface="Avenir Book" panose="02000503020000020003" pitchFamily="2" charset="0"/>
                <a:cs typeface="Tahoma" panose="020B0604030504040204" pitchFamily="34" charset="0"/>
              </a:rPr>
              <a:t>Division of Community, Environment &amp; Policy, Mel and Enid Zuckerman College of Public Health, University of Arizona, Tucson, AZ, USA</a:t>
            </a:r>
            <a:endParaRPr lang="en-US" altLang="ko-KR" sz="1400" baseline="30000" dirty="0"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2C792-8B22-F53D-12FD-744A5DE69DCF}"/>
              </a:ext>
            </a:extLst>
          </p:cNvPr>
          <p:cNvSpPr txBox="1"/>
          <p:nvPr/>
        </p:nvSpPr>
        <p:spPr>
          <a:xfrm>
            <a:off x="2275973" y="5557435"/>
            <a:ext cx="708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 err="1">
                <a:latin typeface="Avenir Book" panose="02000503020000020003" pitchFamily="2" charset="0"/>
                <a:cs typeface="Tahoma" panose="020B0604030504040204" pitchFamily="34" charset="0"/>
              </a:rPr>
              <a:t>UArizona</a:t>
            </a:r>
            <a:r>
              <a:rPr lang="en-US" altLang="ko-KR" sz="1400" dirty="0">
                <a:latin typeface="Avenir Book" panose="02000503020000020003" pitchFamily="2" charset="0"/>
                <a:cs typeface="Tahoma" panose="020B0604030504040204" pitchFamily="34" charset="0"/>
              </a:rPr>
              <a:t> NASA Space Grant Symposium, DoubleTree by Hilton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latin typeface="Avenir Book" panose="02000503020000020003" pitchFamily="2" charset="0"/>
                <a:cs typeface="Tahoma" panose="020B0604030504040204" pitchFamily="34" charset="0"/>
              </a:rPr>
              <a:t>Hotel Phoenix-Tempe, Tempe, AZ, USA, April 22</a:t>
            </a:r>
            <a:r>
              <a:rPr lang="en-US" altLang="ko-KR" sz="1400" baseline="30000" dirty="0">
                <a:latin typeface="Avenir Book" panose="02000503020000020003" pitchFamily="2" charset="0"/>
                <a:cs typeface="Tahoma" panose="020B0604030504040204" pitchFamily="34" charset="0"/>
              </a:rPr>
              <a:t>nd</a:t>
            </a:r>
            <a:r>
              <a:rPr lang="en-US" altLang="ko-KR" sz="1400" dirty="0">
                <a:latin typeface="Avenir Book" panose="02000503020000020003" pitchFamily="2" charset="0"/>
                <a:cs typeface="Tahoma" panose="020B0604030504040204" pitchFamily="34" charset="0"/>
              </a:rPr>
              <a:t>, 2023 </a:t>
            </a:r>
          </a:p>
        </p:txBody>
      </p:sp>
      <p:pic>
        <p:nvPicPr>
          <p:cNvPr id="1026" name="Picture 2" descr="National Institute of Environmental Health Sciences">
            <a:extLst>
              <a:ext uri="{FF2B5EF4-FFF2-40B4-BE49-F238E27FC236}">
                <a16:creationId xmlns:a16="http://schemas.microsoft.com/office/drawing/2014/main" id="{029D796A-A435-3BE0-D7A7-12AE867F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7127"/>
            <a:ext cx="1360874" cy="136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S Career Center | University of Arizona">
            <a:extLst>
              <a:ext uri="{FF2B5EF4-FFF2-40B4-BE49-F238E27FC236}">
                <a16:creationId xmlns:a16="http://schemas.microsoft.com/office/drawing/2014/main" id="{5A0C4858-251D-A4C7-6E03-46BD1950A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4"/>
          <a:stretch/>
        </p:blipFill>
        <p:spPr bwMode="auto">
          <a:xfrm>
            <a:off x="0" y="1736"/>
            <a:ext cx="3320716" cy="6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ED8844-2AD7-6EC6-566B-AF9E511ED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5" y="5041233"/>
            <a:ext cx="1360875" cy="181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90756DF-C754-5FBE-5288-C34AFF16D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89" y="1"/>
            <a:ext cx="3661611" cy="110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35C821ED-1EEC-4EAB-A631-A4FF3E4EDA7E}"/>
              </a:ext>
            </a:extLst>
          </p:cNvPr>
          <p:cNvSpPr/>
          <p:nvPr/>
        </p:nvSpPr>
        <p:spPr>
          <a:xfrm rot="5400000">
            <a:off x="1201284" y="292923"/>
            <a:ext cx="308070" cy="1332000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A5D2E39-C0DF-447A-AF68-BD4B7464A39E}"/>
              </a:ext>
            </a:extLst>
          </p:cNvPr>
          <p:cNvGrpSpPr>
            <a:grpSpLocks noChangeAspect="1"/>
          </p:cNvGrpSpPr>
          <p:nvPr/>
        </p:nvGrpSpPr>
        <p:grpSpPr>
          <a:xfrm>
            <a:off x="577417" y="5366343"/>
            <a:ext cx="54000" cy="1086377"/>
            <a:chOff x="6515161" y="2591286"/>
            <a:chExt cx="90000" cy="1810626"/>
          </a:xfrm>
          <a:solidFill>
            <a:srgbClr val="EE5A4E"/>
          </a:solidFill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0F45F94-B275-4634-ABC2-041781C6FB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2591286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619C04A6-4556-400B-8BAE-0EC04679AF0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021443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FE3D2DB3-E86B-41BC-AFA1-CE2321D0AF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451600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4523DEA-1E58-4005-BAD4-516372761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881757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70E986C3-52C8-4B31-842A-B79A987F42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4311912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27" name="원형: 비어 있음 26">
            <a:extLst>
              <a:ext uri="{FF2B5EF4-FFF2-40B4-BE49-F238E27FC236}">
                <a16:creationId xmlns:a16="http://schemas.microsoft.com/office/drawing/2014/main" id="{DF96103C-7823-4203-B1BE-8D7F10D360AD}"/>
              </a:ext>
            </a:extLst>
          </p:cNvPr>
          <p:cNvSpPr/>
          <p:nvPr/>
        </p:nvSpPr>
        <p:spPr>
          <a:xfrm>
            <a:off x="11034394" y="664364"/>
            <a:ext cx="420914" cy="420914"/>
          </a:xfrm>
          <a:prstGeom prst="donut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388C28-F15E-2E25-93F8-DE2065D1160B}"/>
              </a:ext>
            </a:extLst>
          </p:cNvPr>
          <p:cNvSpPr txBox="1"/>
          <p:nvPr/>
        </p:nvSpPr>
        <p:spPr>
          <a:xfrm>
            <a:off x="1355319" y="804888"/>
            <a:ext cx="822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cs typeface="Arial" panose="020B0604020202020204" pitchFamily="34" charset="0"/>
              </a:rPr>
              <a:t>Acknowledgements</a:t>
            </a:r>
            <a:endParaRPr lang="ko-KR" altLang="en-US" sz="4000" b="1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F6924-D5E3-4ED7-0140-7A39725B365B}"/>
              </a:ext>
            </a:extLst>
          </p:cNvPr>
          <p:cNvSpPr txBox="1"/>
          <p:nvPr/>
        </p:nvSpPr>
        <p:spPr>
          <a:xfrm>
            <a:off x="1355320" y="1512774"/>
            <a:ext cx="474068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500" dirty="0">
                <a:latin typeface="Avenir Book" panose="02000503020000020003" pitchFamily="2" charset="0"/>
                <a:cs typeface="Tahoma" panose="020B0604030504040204" pitchFamily="34" charset="0"/>
              </a:rPr>
              <a:t>Dr. Mónica Ramírez-</a:t>
            </a:r>
            <a:r>
              <a:rPr lang="en-US" altLang="ko-KR" sz="2500" dirty="0" err="1">
                <a:latin typeface="Avenir Book" panose="02000503020000020003" pitchFamily="2" charset="0"/>
                <a:cs typeface="Tahoma" panose="020B0604030504040204" pitchFamily="34" charset="0"/>
              </a:rPr>
              <a:t>Andreotta</a:t>
            </a:r>
            <a:endParaRPr lang="en-US" sz="2500" dirty="0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0" i="0" u="none" strike="noStrike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God’sgift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N. </a:t>
            </a:r>
            <a:r>
              <a:rPr lang="en-US" sz="2500" b="0" i="0" u="none" strike="noStrike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Chukwuonye</a:t>
            </a:r>
            <a:endParaRPr lang="en-US" sz="2500" b="0" i="0" u="none" strike="noStrike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Zain </a:t>
            </a: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Alqattan</a:t>
            </a:r>
            <a:endParaRPr lang="en-US" sz="2500" dirty="0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Lev </a:t>
            </a: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Brikmanis</a:t>
            </a:r>
            <a:endParaRPr lang="en-US" sz="2500" dirty="0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Julie Fonseca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Jesika</a:t>
            </a: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Mesa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Gaby Parra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Alexlis</a:t>
            </a: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Rivera-</a:t>
            </a: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Jinel</a:t>
            </a:r>
            <a:endParaRPr lang="en-US" sz="2500" dirty="0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Alexandra Trahan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Kira </a:t>
            </a: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Zeider</a:t>
            </a:r>
            <a:endParaRPr lang="en-US" sz="2500" dirty="0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50CF5-85A1-B80E-CB7A-8C6133BB1234}"/>
              </a:ext>
            </a:extLst>
          </p:cNvPr>
          <p:cNvSpPr txBox="1"/>
          <p:nvPr/>
        </p:nvSpPr>
        <p:spPr>
          <a:xfrm>
            <a:off x="6096000" y="1536406"/>
            <a:ext cx="4938394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i="0" dirty="0">
                <a:effectLst/>
                <a:latin typeface="Avenir Book" panose="02000503020000020003" pitchFamily="2" charset="0"/>
              </a:rPr>
              <a:t>National Institute of </a:t>
            </a:r>
          </a:p>
          <a:p>
            <a:r>
              <a:rPr lang="en-US" sz="2500" dirty="0">
                <a:latin typeface="Avenir Book" panose="02000503020000020003" pitchFamily="2" charset="0"/>
              </a:rPr>
              <a:t>     </a:t>
            </a:r>
            <a:r>
              <a:rPr lang="en-US" sz="2500" i="0" dirty="0">
                <a:effectLst/>
                <a:latin typeface="Avenir Book" panose="02000503020000020003" pitchFamily="2" charset="0"/>
              </a:rPr>
              <a:t>Environmental Health </a:t>
            </a:r>
          </a:p>
          <a:p>
            <a:r>
              <a:rPr lang="en-US" sz="2500" dirty="0">
                <a:latin typeface="Avenir Book" panose="02000503020000020003" pitchFamily="2" charset="0"/>
              </a:rPr>
              <a:t>     </a:t>
            </a:r>
            <a:r>
              <a:rPr lang="en-US" sz="2500" i="0" dirty="0">
                <a:effectLst/>
                <a:latin typeface="Avenir Book" panose="02000503020000020003" pitchFamily="2" charset="0"/>
              </a:rPr>
              <a:t>Sciences Funding Award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University of Arizona’s College of Agriculture and Life </a:t>
            </a:r>
          </a:p>
          <a:p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Sciences </a:t>
            </a: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iVIP</a:t>
            </a: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Grant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Department of Environmental </a:t>
            </a:r>
          </a:p>
          <a:p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UArizona</a:t>
            </a: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NASA Space Grant </a:t>
            </a:r>
          </a:p>
          <a:p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353817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B8196D-FE97-493D-8750-7004642FD224}"/>
              </a:ext>
            </a:extLst>
          </p:cNvPr>
          <p:cNvSpPr txBox="1"/>
          <p:nvPr/>
        </p:nvSpPr>
        <p:spPr>
          <a:xfrm>
            <a:off x="3606800" y="2612267"/>
            <a:ext cx="497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latin typeface="Avenir Book" panose="02000503020000020003" pitchFamily="2" charset="0"/>
                <a:cs typeface="Arial" panose="020B0604020202020204" pitchFamily="34" charset="0"/>
              </a:rPr>
              <a:t>Thank You!</a:t>
            </a:r>
            <a:endParaRPr lang="ko-KR" altLang="en-US" sz="7200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4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35C821ED-1EEC-4EAB-A631-A4FF3E4EDA7E}"/>
              </a:ext>
            </a:extLst>
          </p:cNvPr>
          <p:cNvSpPr/>
          <p:nvPr/>
        </p:nvSpPr>
        <p:spPr>
          <a:xfrm rot="5400000">
            <a:off x="1270804" y="246060"/>
            <a:ext cx="308070" cy="1332000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BA1AF-16E8-488B-A32F-CD3C197461CB}"/>
              </a:ext>
            </a:extLst>
          </p:cNvPr>
          <p:cNvSpPr txBox="1"/>
          <p:nvPr/>
        </p:nvSpPr>
        <p:spPr>
          <a:xfrm>
            <a:off x="868826" y="815497"/>
            <a:ext cx="622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Land Acknowledgement</a:t>
            </a:r>
            <a:endParaRPr lang="ko-KR" altLang="en-US" sz="4000" b="1" dirty="0"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A5D2E39-C0DF-447A-AF68-BD4B7464A39E}"/>
              </a:ext>
            </a:extLst>
          </p:cNvPr>
          <p:cNvGrpSpPr>
            <a:grpSpLocks noChangeAspect="1"/>
          </p:cNvGrpSpPr>
          <p:nvPr/>
        </p:nvGrpSpPr>
        <p:grpSpPr>
          <a:xfrm>
            <a:off x="577417" y="5366343"/>
            <a:ext cx="54000" cy="1086377"/>
            <a:chOff x="6515161" y="2591286"/>
            <a:chExt cx="90000" cy="1810626"/>
          </a:xfrm>
          <a:solidFill>
            <a:srgbClr val="EE5A4E"/>
          </a:solidFill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0F45F94-B275-4634-ABC2-041781C6FB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2591286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619C04A6-4556-400B-8BAE-0EC04679AF0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021443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FE3D2DB3-E86B-41BC-AFA1-CE2321D0AF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451600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4523DEA-1E58-4005-BAD4-516372761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881757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70E986C3-52C8-4B31-842A-B79A987F42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4311912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27" name="원형: 비어 있음 26">
            <a:extLst>
              <a:ext uri="{FF2B5EF4-FFF2-40B4-BE49-F238E27FC236}">
                <a16:creationId xmlns:a16="http://schemas.microsoft.com/office/drawing/2014/main" id="{DF96103C-7823-4203-B1BE-8D7F10D360AD}"/>
              </a:ext>
            </a:extLst>
          </p:cNvPr>
          <p:cNvSpPr/>
          <p:nvPr/>
        </p:nvSpPr>
        <p:spPr>
          <a:xfrm>
            <a:off x="11034394" y="664364"/>
            <a:ext cx="420914" cy="420914"/>
          </a:xfrm>
          <a:prstGeom prst="donut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8F7FB0-7BB3-21FE-3D83-6B7CF32A0F46}"/>
              </a:ext>
            </a:extLst>
          </p:cNvPr>
          <p:cNvSpPr txBox="1"/>
          <p:nvPr/>
        </p:nvSpPr>
        <p:spPr>
          <a:xfrm>
            <a:off x="868828" y="1523383"/>
            <a:ext cx="102964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effectLst/>
                <a:latin typeface="Avenir Book" panose="02000503020000020003" pitchFamily="2" charset="0"/>
              </a:rPr>
              <a:t>We respectfully acknowledge the University of Arizona is on the land and territories of Indigenous peoples. Today, Arizona is </a:t>
            </a:r>
          </a:p>
          <a:p>
            <a:r>
              <a:rPr lang="en-US" sz="2800" b="0" i="0" dirty="0">
                <a:effectLst/>
                <a:latin typeface="Avenir Book" panose="02000503020000020003" pitchFamily="2" charset="0"/>
              </a:rPr>
              <a:t>home to 22 federally recognized tribes, with Tucson being </a:t>
            </a:r>
          </a:p>
          <a:p>
            <a:r>
              <a:rPr lang="en-US" sz="2800" b="0" i="0" dirty="0">
                <a:effectLst/>
                <a:latin typeface="Avenir Book" panose="02000503020000020003" pitchFamily="2" charset="0"/>
              </a:rPr>
              <a:t>home to the O’odham and the Yaqui. Committed to diversity </a:t>
            </a:r>
          </a:p>
          <a:p>
            <a:r>
              <a:rPr lang="en-US" sz="2800" b="0" i="0" dirty="0">
                <a:effectLst/>
                <a:latin typeface="Avenir Book" panose="02000503020000020003" pitchFamily="2" charset="0"/>
              </a:rPr>
              <a:t>and inclusion, the University strives to build sustainable </a:t>
            </a:r>
          </a:p>
          <a:p>
            <a:r>
              <a:rPr lang="en-US" sz="2800" b="0" i="0" dirty="0">
                <a:effectLst/>
                <a:latin typeface="Avenir Book" panose="02000503020000020003" pitchFamily="2" charset="0"/>
              </a:rPr>
              <a:t>relationships with sovereign Native Nations and Indigenous </a:t>
            </a:r>
          </a:p>
          <a:p>
            <a:r>
              <a:rPr lang="en-US" sz="2800" b="0" i="0" dirty="0">
                <a:effectLst/>
                <a:latin typeface="Avenir Book" panose="02000503020000020003" pitchFamily="2" charset="0"/>
              </a:rPr>
              <a:t>communities through education offerings, partnerships, and </a:t>
            </a:r>
          </a:p>
          <a:p>
            <a:r>
              <a:rPr lang="en-US" sz="2800" b="0" i="0" dirty="0">
                <a:effectLst/>
                <a:latin typeface="Avenir Book" panose="02000503020000020003" pitchFamily="2" charset="0"/>
              </a:rPr>
              <a:t>community service.</a:t>
            </a:r>
            <a:endParaRPr lang="en-US" sz="2600" dirty="0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8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타원 18">
            <a:extLst>
              <a:ext uri="{FF2B5EF4-FFF2-40B4-BE49-F238E27FC236}">
                <a16:creationId xmlns:a16="http://schemas.microsoft.com/office/drawing/2014/main" id="{EC055488-40E0-4889-8CA0-18E0B8A041EB}"/>
              </a:ext>
            </a:extLst>
          </p:cNvPr>
          <p:cNvSpPr/>
          <p:nvPr userDrawn="1"/>
        </p:nvSpPr>
        <p:spPr>
          <a:xfrm>
            <a:off x="615901" y="728979"/>
            <a:ext cx="420914" cy="420914"/>
          </a:xfrm>
          <a:prstGeom prst="ellipse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BA1AF-16E8-488B-A32F-CD3C197461CB}"/>
              </a:ext>
            </a:extLst>
          </p:cNvPr>
          <p:cNvSpPr txBox="1"/>
          <p:nvPr/>
        </p:nvSpPr>
        <p:spPr>
          <a:xfrm>
            <a:off x="766197" y="813271"/>
            <a:ext cx="889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cs typeface="Tahoma" panose="020B0604030504040204" pitchFamily="34" charset="0"/>
              </a:rPr>
              <a:t>Background – Mescal-Telegraph Fire</a:t>
            </a:r>
            <a:endParaRPr lang="ko-KR" altLang="en-US" sz="4000" b="1" dirty="0"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3B227379-37FF-41C2-872F-4972D06CBC96}"/>
              </a:ext>
            </a:extLst>
          </p:cNvPr>
          <p:cNvSpPr/>
          <p:nvPr/>
        </p:nvSpPr>
        <p:spPr>
          <a:xfrm>
            <a:off x="11422743" y="5351049"/>
            <a:ext cx="600577" cy="1201154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2B041-188E-03EE-5CBC-8703337669D7}"/>
              </a:ext>
            </a:extLst>
          </p:cNvPr>
          <p:cNvSpPr txBox="1"/>
          <p:nvPr/>
        </p:nvSpPr>
        <p:spPr>
          <a:xfrm>
            <a:off x="766196" y="1521157"/>
            <a:ext cx="56163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Burned from June 4</a:t>
            </a:r>
            <a:r>
              <a:rPr lang="en-US" sz="2800" baseline="300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, 2021, to July 3</a:t>
            </a:r>
            <a:r>
              <a:rPr lang="en-US" sz="2800" baseline="300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,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Over 250,000 acres burned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Extreme subsequent flooding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venir Book" panose="0200050302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Map of Telegraph and Mescal fires 6-22-2021">
            <a:extLst>
              <a:ext uri="{FF2B5EF4-FFF2-40B4-BE49-F238E27FC236}">
                <a16:creationId xmlns:a16="http://schemas.microsoft.com/office/drawing/2014/main" id="{2417D4F1-CE1C-D4C7-E573-BB48F447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92421"/>
            <a:ext cx="5616385" cy="43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74A1F5-FB5C-7E8C-9382-94DB18474543}"/>
              </a:ext>
            </a:extLst>
          </p:cNvPr>
          <p:cNvSpPr txBox="1"/>
          <p:nvPr/>
        </p:nvSpPr>
        <p:spPr>
          <a:xfrm>
            <a:off x="329251" y="6552203"/>
            <a:ext cx="21733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venir Book" panose="02000503020000020003" pitchFamily="2" charset="0"/>
              </a:rPr>
              <a:t>Source: https://</a:t>
            </a:r>
            <a:r>
              <a:rPr lang="en-US" sz="600" dirty="0" err="1">
                <a:latin typeface="Avenir Book" panose="02000503020000020003" pitchFamily="2" charset="0"/>
              </a:rPr>
              <a:t>www.bestplaces.net</a:t>
            </a:r>
            <a:r>
              <a:rPr lang="en-US" sz="600" dirty="0">
                <a:latin typeface="Avenir Book" panose="02000503020000020003" pitchFamily="2" charset="0"/>
              </a:rPr>
              <a:t>/city/</a:t>
            </a:r>
            <a:r>
              <a:rPr lang="en-US" sz="600" dirty="0" err="1">
                <a:latin typeface="Avenir Book" panose="02000503020000020003" pitchFamily="2" charset="0"/>
              </a:rPr>
              <a:t>arizona</a:t>
            </a:r>
            <a:r>
              <a:rPr lang="en-US" sz="600" dirty="0">
                <a:latin typeface="Avenir Book" panose="02000503020000020003" pitchFamily="2" charset="0"/>
              </a:rPr>
              <a:t>/</a:t>
            </a:r>
            <a:r>
              <a:rPr lang="en-US" sz="600" dirty="0" err="1">
                <a:latin typeface="Avenir Book" panose="02000503020000020003" pitchFamily="2" charset="0"/>
              </a:rPr>
              <a:t>miami</a:t>
            </a:r>
            <a:endParaRPr lang="en-US" sz="600" dirty="0"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2DF9B-51CD-01D5-18AD-84D7A169792F}"/>
              </a:ext>
            </a:extLst>
          </p:cNvPr>
          <p:cNvSpPr txBox="1"/>
          <p:nvPr/>
        </p:nvSpPr>
        <p:spPr>
          <a:xfrm>
            <a:off x="6095999" y="6367538"/>
            <a:ext cx="32886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venir Book" panose="02000503020000020003" pitchFamily="2" charset="0"/>
              </a:rPr>
              <a:t>Source: https://</a:t>
            </a:r>
            <a:r>
              <a:rPr lang="en-US" sz="600" dirty="0" err="1">
                <a:latin typeface="Avenir Book" panose="02000503020000020003" pitchFamily="2" charset="0"/>
              </a:rPr>
              <a:t>ein.az.gov</a:t>
            </a:r>
            <a:r>
              <a:rPr lang="en-US" sz="600" dirty="0">
                <a:latin typeface="Avenir Book" panose="02000503020000020003" pitchFamily="2" charset="0"/>
              </a:rPr>
              <a:t>/files/map-telegraph-and-mescal-fires-6-22-2021png</a:t>
            </a:r>
          </a:p>
        </p:txBody>
      </p:sp>
      <p:pic>
        <p:nvPicPr>
          <p:cNvPr id="5" name="Picture 2" descr="Map of Telegraph and Mescal fires 6-22-2021">
            <a:extLst>
              <a:ext uri="{FF2B5EF4-FFF2-40B4-BE49-F238E27FC236}">
                <a16:creationId xmlns:a16="http://schemas.microsoft.com/office/drawing/2014/main" id="{71473620-1CBC-8BDB-FA1D-981EC3BF6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76114" r="64940" b="9857"/>
          <a:stretch/>
        </p:blipFill>
        <p:spPr bwMode="auto">
          <a:xfrm>
            <a:off x="479616" y="3689823"/>
            <a:ext cx="5305447" cy="21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57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18">
            <a:extLst>
              <a:ext uri="{FF2B5EF4-FFF2-40B4-BE49-F238E27FC236}">
                <a16:creationId xmlns:a16="http://schemas.microsoft.com/office/drawing/2014/main" id="{2C9D2A6A-C46C-866E-2F12-EC1D18C1049E}"/>
              </a:ext>
            </a:extLst>
          </p:cNvPr>
          <p:cNvSpPr/>
          <p:nvPr/>
        </p:nvSpPr>
        <p:spPr>
          <a:xfrm>
            <a:off x="615915" y="728979"/>
            <a:ext cx="420914" cy="420914"/>
          </a:xfrm>
          <a:prstGeom prst="ellipse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BA1AF-16E8-488B-A32F-CD3C197461CB}"/>
              </a:ext>
            </a:extLst>
          </p:cNvPr>
          <p:cNvSpPr txBox="1"/>
          <p:nvPr/>
        </p:nvSpPr>
        <p:spPr>
          <a:xfrm>
            <a:off x="778245" y="813271"/>
            <a:ext cx="930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cs typeface="Tahoma" panose="020B0604030504040204" pitchFamily="34" charset="0"/>
              </a:rPr>
              <a:t>Background – Pinal Mountains Spraying</a:t>
            </a:r>
            <a:endParaRPr lang="ko-KR" altLang="en-US" sz="4000" b="1" dirty="0"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3B227379-37FF-41C2-872F-4972D06CBC96}"/>
              </a:ext>
            </a:extLst>
          </p:cNvPr>
          <p:cNvSpPr/>
          <p:nvPr/>
        </p:nvSpPr>
        <p:spPr>
          <a:xfrm>
            <a:off x="11422743" y="5351049"/>
            <a:ext cx="600577" cy="1201154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F88B16B8-6593-7A22-F362-9744B55D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68" y="1521157"/>
            <a:ext cx="6272225" cy="5100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F25AC-C907-1657-2D5B-5237958358E9}"/>
              </a:ext>
            </a:extLst>
          </p:cNvPr>
          <p:cNvSpPr txBox="1"/>
          <p:nvPr/>
        </p:nvSpPr>
        <p:spPr>
          <a:xfrm>
            <a:off x="778245" y="1521157"/>
            <a:ext cx="48593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Kellner Canyon-Russel </a:t>
            </a:r>
          </a:p>
          <a:p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Gulch Spray Project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Sprayed herbicide in </a:t>
            </a:r>
          </a:p>
          <a:p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1965, 1966, 1968, &amp; 1969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Composed of silvex and </a:t>
            </a:r>
          </a:p>
          <a:p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2,4,5-T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Herbicide later was found to contain 0.5 ppm of </a:t>
            </a:r>
          </a:p>
          <a:p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2,3,7,8-TCDD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3A90C-CE5F-77A6-5BED-E7FE52DFD7C4}"/>
              </a:ext>
            </a:extLst>
          </p:cNvPr>
          <p:cNvSpPr txBox="1"/>
          <p:nvPr/>
        </p:nvSpPr>
        <p:spPr>
          <a:xfrm>
            <a:off x="5637568" y="6529031"/>
            <a:ext cx="39531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venir Book" panose="02000503020000020003" pitchFamily="2" charset="0"/>
              </a:rPr>
              <a:t>Source: https://</a:t>
            </a:r>
            <a:r>
              <a:rPr lang="en-US" sz="600" dirty="0" err="1">
                <a:latin typeface="Avenir Book" panose="02000503020000020003" pitchFamily="2" charset="0"/>
              </a:rPr>
              <a:t>www.nal.usda.gov</a:t>
            </a:r>
            <a:r>
              <a:rPr lang="en-US" sz="600" dirty="0">
                <a:latin typeface="Avenir Book" panose="02000503020000020003" pitchFamily="2" charset="0"/>
              </a:rPr>
              <a:t>/exhibits/</a:t>
            </a:r>
            <a:r>
              <a:rPr lang="en-US" sz="600" dirty="0" err="1">
                <a:latin typeface="Avenir Book" panose="02000503020000020003" pitchFamily="2" charset="0"/>
              </a:rPr>
              <a:t>speccoll</a:t>
            </a:r>
            <a:r>
              <a:rPr lang="en-US" sz="600" dirty="0">
                <a:latin typeface="Avenir Book" panose="02000503020000020003" pitchFamily="2" charset="0"/>
              </a:rPr>
              <a:t>/files/original/9e8c32ede8a6fc51a1e906e704fc990f.pdf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E5168656-D0B3-73F3-D7F0-3AB86E0FECB7}"/>
              </a:ext>
            </a:extLst>
          </p:cNvPr>
          <p:cNvSpPr/>
          <p:nvPr/>
        </p:nvSpPr>
        <p:spPr>
          <a:xfrm>
            <a:off x="6436895" y="2683042"/>
            <a:ext cx="3356810" cy="2093495"/>
          </a:xfrm>
          <a:prstGeom prst="donut">
            <a:avLst>
              <a:gd name="adj" fmla="val 6035"/>
            </a:avLst>
          </a:pr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013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타원 18">
            <a:extLst>
              <a:ext uri="{FF2B5EF4-FFF2-40B4-BE49-F238E27FC236}">
                <a16:creationId xmlns:a16="http://schemas.microsoft.com/office/drawing/2014/main" id="{2C9D2A6A-C46C-866E-2F12-EC1D18C1049E}"/>
              </a:ext>
            </a:extLst>
          </p:cNvPr>
          <p:cNvSpPr/>
          <p:nvPr/>
        </p:nvSpPr>
        <p:spPr>
          <a:xfrm>
            <a:off x="615915" y="728979"/>
            <a:ext cx="420914" cy="420914"/>
          </a:xfrm>
          <a:prstGeom prst="ellipse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BA1AF-16E8-488B-A32F-CD3C197461CB}"/>
              </a:ext>
            </a:extLst>
          </p:cNvPr>
          <p:cNvSpPr txBox="1"/>
          <p:nvPr/>
        </p:nvSpPr>
        <p:spPr>
          <a:xfrm>
            <a:off x="754181" y="813271"/>
            <a:ext cx="1012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cs typeface="Tahoma" panose="020B0604030504040204" pitchFamily="34" charset="0"/>
              </a:rPr>
              <a:t>Background – Dioxin and -like Compounds</a:t>
            </a:r>
            <a:endParaRPr lang="ko-KR" altLang="en-US" sz="4000" b="1" dirty="0"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3B227379-37FF-41C2-872F-4972D06CBC96}"/>
              </a:ext>
            </a:extLst>
          </p:cNvPr>
          <p:cNvSpPr/>
          <p:nvPr/>
        </p:nvSpPr>
        <p:spPr>
          <a:xfrm>
            <a:off x="11422743" y="5351049"/>
            <a:ext cx="600577" cy="1201154"/>
          </a:xfrm>
          <a:custGeom>
            <a:avLst/>
            <a:gdLst>
              <a:gd name="connsiteX0" fmla="*/ 1041400 w 1041400"/>
              <a:gd name="connsiteY0" fmla="*/ 0 h 2082800"/>
              <a:gd name="connsiteX1" fmla="*/ 1041400 w 1041400"/>
              <a:gd name="connsiteY1" fmla="*/ 2082800 h 2082800"/>
              <a:gd name="connsiteX2" fmla="*/ 0 w 1041400"/>
              <a:gd name="connsiteY2" fmla="*/ 1041400 h 2082800"/>
              <a:gd name="connsiteX3" fmla="*/ 1041400 w 1041400"/>
              <a:gd name="connsiteY3" fmla="*/ 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1400" h="2082800">
                <a:moveTo>
                  <a:pt x="1041400" y="0"/>
                </a:moveTo>
                <a:lnTo>
                  <a:pt x="1041400" y="2082800"/>
                </a:lnTo>
                <a:cubicBezTo>
                  <a:pt x="466251" y="2082800"/>
                  <a:pt x="0" y="1616549"/>
                  <a:pt x="0" y="1041400"/>
                </a:cubicBezTo>
                <a:cubicBezTo>
                  <a:pt x="0" y="466251"/>
                  <a:pt x="466251" y="0"/>
                  <a:pt x="1041400" y="0"/>
                </a:cubicBezTo>
                <a:close/>
              </a:path>
            </a:pathLst>
          </a:custGeom>
          <a:solidFill>
            <a:srgbClr val="FBD965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3074" name="Picture 2" descr="Structure of PCDDs and PCDFs. | Download Scientific Diagram">
            <a:extLst>
              <a:ext uri="{FF2B5EF4-FFF2-40B4-BE49-F238E27FC236}">
                <a16:creationId xmlns:a16="http://schemas.microsoft.com/office/drawing/2014/main" id="{EFEB6D1F-DDDB-F676-182E-0023654C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16" y="1905950"/>
            <a:ext cx="4516116" cy="464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F25AC-C907-1657-2D5B-5237958358E9}"/>
              </a:ext>
            </a:extLst>
          </p:cNvPr>
          <p:cNvSpPr txBox="1"/>
          <p:nvPr/>
        </p:nvSpPr>
        <p:spPr>
          <a:xfrm>
            <a:off x="754181" y="1521157"/>
            <a:ext cx="636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Large family of chemically and </a:t>
            </a:r>
          </a:p>
          <a:p>
            <a:pPr lvl="1"/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structurally similar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PCDDs and PCDFs are two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2,3,7,8-tetrachlorodibenzo-</a:t>
            </a:r>
            <a:r>
              <a:rPr lang="en-US" sz="2800" i="1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-dioxin is most toxic dioxin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4D03D-1089-B786-1677-E86A54F45D60}"/>
              </a:ext>
            </a:extLst>
          </p:cNvPr>
          <p:cNvSpPr txBox="1"/>
          <p:nvPr/>
        </p:nvSpPr>
        <p:spPr>
          <a:xfrm>
            <a:off x="7122693" y="6552203"/>
            <a:ext cx="39531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venir Book" panose="02000503020000020003" pitchFamily="2" charset="0"/>
              </a:rPr>
              <a:t>Source: https://</a:t>
            </a:r>
            <a:r>
              <a:rPr lang="en-US" sz="600" dirty="0" err="1">
                <a:latin typeface="Avenir Book" panose="02000503020000020003" pitchFamily="2" charset="0"/>
              </a:rPr>
              <a:t>www.researchgate.net</a:t>
            </a:r>
            <a:r>
              <a:rPr lang="en-US" sz="600" dirty="0">
                <a:latin typeface="Avenir Book" panose="02000503020000020003" pitchFamily="2" charset="0"/>
              </a:rPr>
              <a:t>/figure/Structure-of-PCDDs-and-PCDFs_fig3_51164337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25D1E7-B5E5-B2E8-F3CD-35A6FE10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1" y="4390337"/>
            <a:ext cx="5211577" cy="198012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665103-8C76-8648-72D0-EDB045C561C3}"/>
              </a:ext>
            </a:extLst>
          </p:cNvPr>
          <p:cNvSpPr txBox="1"/>
          <p:nvPr/>
        </p:nvSpPr>
        <p:spPr>
          <a:xfrm>
            <a:off x="908688" y="3998244"/>
            <a:ext cx="505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2,3,7,8-tetrachlorodibenzo-</a:t>
            </a:r>
            <a:r>
              <a:rPr lang="en-US" sz="2400" i="1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4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-dioxin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22609-F81A-AF11-44BF-78BF3FCBCA5E}"/>
              </a:ext>
            </a:extLst>
          </p:cNvPr>
          <p:cNvSpPr txBox="1"/>
          <p:nvPr/>
        </p:nvSpPr>
        <p:spPr>
          <a:xfrm>
            <a:off x="754181" y="6370464"/>
            <a:ext cx="39531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Avenir Book" panose="02000503020000020003" pitchFamily="2" charset="0"/>
              </a:rPr>
              <a:t>Source: https://</a:t>
            </a:r>
            <a:r>
              <a:rPr lang="en-US" sz="600" dirty="0" err="1">
                <a:latin typeface="Avenir Book" panose="02000503020000020003" pitchFamily="2" charset="0"/>
              </a:rPr>
              <a:t>commons.wikimedia.org</a:t>
            </a:r>
            <a:r>
              <a:rPr lang="en-US" sz="600" dirty="0">
                <a:latin typeface="Avenir Book" panose="02000503020000020003" pitchFamily="2" charset="0"/>
              </a:rPr>
              <a:t>/wiki/File:2,3,7,8-TCDD-2D-skeletal.png</a:t>
            </a:r>
          </a:p>
        </p:txBody>
      </p:sp>
    </p:spTree>
    <p:extLst>
      <p:ext uri="{BB962C8B-B14F-4D97-AF65-F5344CB8AC3E}">
        <p14:creationId xmlns:p14="http://schemas.microsoft.com/office/powerpoint/2010/main" val="838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35C821ED-1EEC-4EAB-A631-A4FF3E4EDA7E}"/>
              </a:ext>
            </a:extLst>
          </p:cNvPr>
          <p:cNvSpPr/>
          <p:nvPr/>
        </p:nvSpPr>
        <p:spPr>
          <a:xfrm rot="5400000">
            <a:off x="1270804" y="246060"/>
            <a:ext cx="308070" cy="1332000"/>
          </a:xfrm>
          <a:prstGeom prst="rect">
            <a:avLst/>
          </a:prstGeom>
          <a:solidFill>
            <a:srgbClr val="40CEE9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BA1AF-16E8-488B-A32F-CD3C197461CB}"/>
              </a:ext>
            </a:extLst>
          </p:cNvPr>
          <p:cNvSpPr txBox="1"/>
          <p:nvPr/>
        </p:nvSpPr>
        <p:spPr>
          <a:xfrm>
            <a:off x="868827" y="815497"/>
            <a:ext cx="4929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  <a:endParaRPr lang="ko-KR" altLang="en-US" sz="4000" b="1" dirty="0">
              <a:latin typeface="Avenir Book" panose="02000503020000020003" pitchFamily="2" charset="0"/>
              <a:cs typeface="Tahoma" panose="020B0604030504040204" pitchFamily="34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A5D2E39-C0DF-447A-AF68-BD4B7464A39E}"/>
              </a:ext>
            </a:extLst>
          </p:cNvPr>
          <p:cNvGrpSpPr>
            <a:grpSpLocks noChangeAspect="1"/>
          </p:cNvGrpSpPr>
          <p:nvPr/>
        </p:nvGrpSpPr>
        <p:grpSpPr>
          <a:xfrm>
            <a:off x="577417" y="5366343"/>
            <a:ext cx="54000" cy="1086377"/>
            <a:chOff x="6515161" y="2591286"/>
            <a:chExt cx="90000" cy="1810626"/>
          </a:xfrm>
          <a:solidFill>
            <a:srgbClr val="EE5A4E"/>
          </a:solidFill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00F45F94-B275-4634-ABC2-041781C6FB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2591286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619C04A6-4556-400B-8BAE-0EC04679AF0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021443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FE3D2DB3-E86B-41BC-AFA1-CE2321D0AF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451600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A4523DEA-1E58-4005-BAD4-516372761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3881757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70E986C3-52C8-4B31-842A-B79A987F42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15161" y="4311912"/>
              <a:ext cx="90000" cy="90000"/>
            </a:xfrm>
            <a:prstGeom prst="ellipse">
              <a:avLst/>
            </a:prstGeom>
            <a:grpFill/>
            <a:ln w="19050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27" name="원형: 비어 있음 26">
            <a:extLst>
              <a:ext uri="{FF2B5EF4-FFF2-40B4-BE49-F238E27FC236}">
                <a16:creationId xmlns:a16="http://schemas.microsoft.com/office/drawing/2014/main" id="{DF96103C-7823-4203-B1BE-8D7F10D360AD}"/>
              </a:ext>
            </a:extLst>
          </p:cNvPr>
          <p:cNvSpPr/>
          <p:nvPr/>
        </p:nvSpPr>
        <p:spPr>
          <a:xfrm>
            <a:off x="11034394" y="664364"/>
            <a:ext cx="420914" cy="420914"/>
          </a:xfrm>
          <a:prstGeom prst="donut">
            <a:avLst/>
          </a:prstGeom>
          <a:solidFill>
            <a:srgbClr val="EE5A4E"/>
          </a:solidFill>
          <a:ln w="3492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8F7FB0-7BB3-21FE-3D83-6B7CF32A0F46}"/>
              </a:ext>
            </a:extLst>
          </p:cNvPr>
          <p:cNvSpPr txBox="1"/>
          <p:nvPr/>
        </p:nvSpPr>
        <p:spPr>
          <a:xfrm>
            <a:off x="868827" y="1523383"/>
            <a:ext cx="871466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Determine if dioxin and dioxin-like compounds are still present in the environment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Dioxins are a byproduct of combustion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Advising public and environmental health in area </a:t>
            </a:r>
          </a:p>
          <a:p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due to toxicity and potential exposure pathways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Community concern after spraying and natural disasters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Dioxins are carcinogenic</a:t>
            </a:r>
          </a:p>
        </p:txBody>
      </p:sp>
    </p:spTree>
    <p:extLst>
      <p:ext uri="{BB962C8B-B14F-4D97-AF65-F5344CB8AC3E}">
        <p14:creationId xmlns:p14="http://schemas.microsoft.com/office/powerpoint/2010/main" val="182827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868DBFAC-B16A-4C52-823D-DDB858E23ED9}"/>
              </a:ext>
            </a:extLst>
          </p:cNvPr>
          <p:cNvSpPr/>
          <p:nvPr/>
        </p:nvSpPr>
        <p:spPr>
          <a:xfrm>
            <a:off x="752429" y="334998"/>
            <a:ext cx="308070" cy="1332000"/>
          </a:xfrm>
          <a:prstGeom prst="rect">
            <a:avLst/>
          </a:prstGeom>
          <a:solidFill>
            <a:srgbClr val="F8BCC7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D721D-16F6-4FCD-B66F-199B507DFF63}"/>
              </a:ext>
            </a:extLst>
          </p:cNvPr>
          <p:cNvSpPr txBox="1"/>
          <p:nvPr/>
        </p:nvSpPr>
        <p:spPr>
          <a:xfrm>
            <a:off x="752430" y="815497"/>
            <a:ext cx="10687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cs typeface="Arial" panose="020B0604020202020204" pitchFamily="34" charset="0"/>
              </a:rPr>
              <a:t>Methodology – Background and Soil Analysis </a:t>
            </a:r>
            <a:endParaRPr lang="ko-KR" altLang="en-US" sz="4000" b="1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1A2902-2E28-F353-3CF6-9F3B0B9F0F2C}"/>
              </a:ext>
            </a:extLst>
          </p:cNvPr>
          <p:cNvSpPr txBox="1"/>
          <p:nvPr/>
        </p:nvSpPr>
        <p:spPr>
          <a:xfrm>
            <a:off x="752429" y="1496422"/>
            <a:ext cx="83312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Extensive literature review and compound </a:t>
            </a:r>
          </a:p>
          <a:p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Over 200 hours spent in the lab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Processes included sieving, pH/EC, and ball </a:t>
            </a:r>
          </a:p>
          <a:p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 milling</a:t>
            </a:r>
          </a:p>
        </p:txBody>
      </p:sp>
      <p:pic>
        <p:nvPicPr>
          <p:cNvPr id="3" name="Picture 2" descr="A picture containing grass, outdoor, tree&#10;&#10;Description automatically generated">
            <a:extLst>
              <a:ext uri="{FF2B5EF4-FFF2-40B4-BE49-F238E27FC236}">
                <a16:creationId xmlns:a16="http://schemas.microsoft.com/office/drawing/2014/main" id="{20461F76-DBE5-FC80-1F68-BBAC39CD1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04"/>
          <a:stretch/>
        </p:blipFill>
        <p:spPr>
          <a:xfrm rot="5400000">
            <a:off x="945574" y="3704081"/>
            <a:ext cx="3002454" cy="3080674"/>
          </a:xfrm>
          <a:prstGeom prst="rect">
            <a:avLst/>
          </a:prstGeom>
        </p:spPr>
      </p:pic>
      <p:pic>
        <p:nvPicPr>
          <p:cNvPr id="4" name="Picture 3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89252F92-3691-74DA-0D3E-4ECE0E0CA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016" y="3414101"/>
            <a:ext cx="2189747" cy="3318310"/>
          </a:xfrm>
          <a:prstGeom prst="rect">
            <a:avLst/>
          </a:prstGeom>
        </p:spPr>
      </p:pic>
      <p:pic>
        <p:nvPicPr>
          <p:cNvPr id="5" name="Picture 4" descr="A picture containing person, indoor, wall, person&#10;&#10;Description automatically generated">
            <a:extLst>
              <a:ext uri="{FF2B5EF4-FFF2-40B4-BE49-F238E27FC236}">
                <a16:creationId xmlns:a16="http://schemas.microsoft.com/office/drawing/2014/main" id="{B094A569-B038-43E3-8432-53AABC30A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37" b="8898"/>
          <a:stretch/>
        </p:blipFill>
        <p:spPr>
          <a:xfrm>
            <a:off x="9083636" y="1666998"/>
            <a:ext cx="2700951" cy="48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7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2ECDA893-2A48-4700-91DD-56E126460B2D}"/>
              </a:ext>
            </a:extLst>
          </p:cNvPr>
          <p:cNvSpPr/>
          <p:nvPr/>
        </p:nvSpPr>
        <p:spPr>
          <a:xfrm rot="5400000">
            <a:off x="1186580" y="342037"/>
            <a:ext cx="308070" cy="1332000"/>
          </a:xfrm>
          <a:prstGeom prst="rect">
            <a:avLst/>
          </a:prstGeom>
          <a:solidFill>
            <a:srgbClr val="FB9A50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7A40B-AE29-7781-DF92-3336D20B0FE2}"/>
              </a:ext>
            </a:extLst>
          </p:cNvPr>
          <p:cNvSpPr txBox="1"/>
          <p:nvPr/>
        </p:nvSpPr>
        <p:spPr>
          <a:xfrm>
            <a:off x="859349" y="808129"/>
            <a:ext cx="822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cs typeface="Arial" panose="020B0604020202020204" pitchFamily="34" charset="0"/>
              </a:rPr>
              <a:t>Results</a:t>
            </a:r>
            <a:endParaRPr lang="ko-KR" altLang="en-US" sz="4000" b="1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B2C9009-BE1C-554D-2DF8-15447851C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26" y="313452"/>
            <a:ext cx="5936482" cy="6231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BBDFC8-39D0-8914-6AE0-1F4558D8054C}"/>
              </a:ext>
            </a:extLst>
          </p:cNvPr>
          <p:cNvGrpSpPr/>
          <p:nvPr/>
        </p:nvGrpSpPr>
        <p:grpSpPr>
          <a:xfrm>
            <a:off x="125666" y="1671590"/>
            <a:ext cx="5970334" cy="4115599"/>
            <a:chOff x="476251" y="3102803"/>
            <a:chExt cx="5216589" cy="3611484"/>
          </a:xfrm>
        </p:grpSpPr>
        <p:pic>
          <p:nvPicPr>
            <p:cNvPr id="9" name="Picture 8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02889C2B-1409-F293-CC67-3C0FC3E39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1" y="3102803"/>
              <a:ext cx="5216589" cy="361148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71423C-C9E7-6DC9-5A8A-466EA76AFF7E}"/>
                </a:ext>
              </a:extLst>
            </p:cNvPr>
            <p:cNvSpPr txBox="1"/>
            <p:nvPr/>
          </p:nvSpPr>
          <p:spPr>
            <a:xfrm>
              <a:off x="929788" y="3456746"/>
              <a:ext cx="2153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venir Book" panose="02000503020000020003" pitchFamily="2" charset="0"/>
                </a:rPr>
                <a:t>P-value = 0.07482</a:t>
              </a:r>
            </a:p>
          </p:txBody>
        </p:sp>
      </p:grpSp>
      <p:sp>
        <p:nvSpPr>
          <p:cNvPr id="4" name="Frame 3">
            <a:extLst>
              <a:ext uri="{FF2B5EF4-FFF2-40B4-BE49-F238E27FC236}">
                <a16:creationId xmlns:a16="http://schemas.microsoft.com/office/drawing/2014/main" id="{D664934E-888E-F1CC-8193-E7D51E1686F0}"/>
              </a:ext>
            </a:extLst>
          </p:cNvPr>
          <p:cNvSpPr/>
          <p:nvPr/>
        </p:nvSpPr>
        <p:spPr>
          <a:xfrm>
            <a:off x="6112926" y="6208295"/>
            <a:ext cx="5936482" cy="336253"/>
          </a:xfrm>
          <a:prstGeom prst="frame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283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타원 28">
            <a:extLst>
              <a:ext uri="{FF2B5EF4-FFF2-40B4-BE49-F238E27FC236}">
                <a16:creationId xmlns:a16="http://schemas.microsoft.com/office/drawing/2014/main" id="{A49FDBC3-C621-4446-B255-E1FAB8C82D31}"/>
              </a:ext>
            </a:extLst>
          </p:cNvPr>
          <p:cNvSpPr/>
          <p:nvPr/>
        </p:nvSpPr>
        <p:spPr>
          <a:xfrm>
            <a:off x="706071" y="758025"/>
            <a:ext cx="482600" cy="482600"/>
          </a:xfrm>
          <a:prstGeom prst="ellipse">
            <a:avLst/>
          </a:prstGeom>
          <a:solidFill>
            <a:srgbClr val="EE5A4E"/>
          </a:solidFill>
          <a:ln w="12700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FE3BAA-5B19-B460-6216-E64593131FF3}"/>
              </a:ext>
            </a:extLst>
          </p:cNvPr>
          <p:cNvSpPr txBox="1"/>
          <p:nvPr/>
        </p:nvSpPr>
        <p:spPr>
          <a:xfrm>
            <a:off x="837957" y="838554"/>
            <a:ext cx="822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venir Book" panose="02000503020000020003" pitchFamily="2" charset="0"/>
                <a:cs typeface="Arial" panose="020B0604020202020204" pitchFamily="34" charset="0"/>
              </a:rPr>
              <a:t>Conclusions and Future Directions</a:t>
            </a:r>
            <a:endParaRPr lang="ko-KR" altLang="en-US" sz="4000" b="1" dirty="0"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5F799-24AF-57D0-C031-87EE08B0920B}"/>
              </a:ext>
            </a:extLst>
          </p:cNvPr>
          <p:cNvSpPr txBox="1"/>
          <p:nvPr/>
        </p:nvSpPr>
        <p:spPr>
          <a:xfrm>
            <a:off x="837956" y="1626969"/>
            <a:ext cx="990624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P-value is not statistically significant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Sample mean is lower than control mean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Control samples were taken in different areas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Dioxins may have been produced from combustion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Herbicide was sprayed in this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Dioxin is still present in these areas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Community engagement of these results is vital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Further analysis of contamination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venir Book" panose="0200050302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Bioremediation efforts</a:t>
            </a:r>
          </a:p>
        </p:txBody>
      </p:sp>
    </p:spTree>
    <p:extLst>
      <p:ext uri="{BB962C8B-B14F-4D97-AF65-F5344CB8AC3E}">
        <p14:creationId xmlns:p14="http://schemas.microsoft.com/office/powerpoint/2010/main" val="871979200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bas Neue-Calibri Light">
      <a:majorFont>
        <a:latin typeface="Bebas Neue"/>
        <a:ea typeface="Arial Unicode MS"/>
        <a:cs typeface=""/>
      </a:majorFont>
      <a:minorFont>
        <a:latin typeface="Calibri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BD965"/>
        </a:solidFill>
        <a:ln w="12700" cap="flat">
          <a:noFill/>
          <a:prstDash val="solid"/>
          <a:miter/>
        </a:ln>
        <a:effectLst/>
      </a:spPr>
      <a:bodyPr rtlCol="0" anchor="ctr"/>
      <a:lstStyle>
        <a:defPPr algn="ctr">
          <a:defRPr sz="2400" dirty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  <a:lnDef>
      <a:spPr>
        <a:ln w="12700">
          <a:solidFill>
            <a:schemeClr val="tx1">
              <a:lumMod val="85000"/>
              <a:lumOff val="1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540</Words>
  <Application>Microsoft Office PowerPoint</Application>
  <PresentationFormat>Widescreen</PresentationFormat>
  <Paragraphs>85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Avenir Book</vt:lpstr>
      <vt:lpstr>Bebas Neue</vt:lpstr>
      <vt:lpstr>Arial</vt:lpstr>
      <vt:lpstr>Times New Roman</vt:lpstr>
      <vt:lpstr>Calibri Light</vt:lpstr>
      <vt:lpstr>맑은 고딕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Coe, Michelle A - (macoe)</cp:lastModifiedBy>
  <cp:revision>244</cp:revision>
  <cp:lastPrinted>2023-04-04T19:02:25Z</cp:lastPrinted>
  <dcterms:created xsi:type="dcterms:W3CDTF">2019-04-06T05:20:47Z</dcterms:created>
  <dcterms:modified xsi:type="dcterms:W3CDTF">2023-04-14T18:16:34Z</dcterms:modified>
</cp:coreProperties>
</file>